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Default Extension="jpeg" ContentType="image/jpeg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65" r:id="rId4"/>
    <p:sldId id="271" r:id="rId5"/>
    <p:sldId id="268" r:id="rId6"/>
    <p:sldId id="272" r:id="rId7"/>
    <p:sldId id="274" r:id="rId8"/>
    <p:sldId id="276" r:id="rId9"/>
    <p:sldId id="275" r:id="rId10"/>
    <p:sldId id="269" r:id="rId11"/>
    <p:sldId id="266" r:id="rId12"/>
    <p:sldId id="267" r:id="rId13"/>
    <p:sldId id="296" r:id="rId14"/>
    <p:sldId id="281" r:id="rId15"/>
    <p:sldId id="282" r:id="rId16"/>
    <p:sldId id="287" r:id="rId17"/>
    <p:sldId id="283" r:id="rId18"/>
    <p:sldId id="284" r:id="rId19"/>
    <p:sldId id="285" r:id="rId20"/>
    <p:sldId id="286" r:id="rId21"/>
    <p:sldId id="289" r:id="rId22"/>
    <p:sldId id="291" r:id="rId23"/>
    <p:sldId id="259" r:id="rId24"/>
    <p:sldId id="292" r:id="rId25"/>
    <p:sldId id="277" r:id="rId26"/>
    <p:sldId id="290" r:id="rId27"/>
    <p:sldId id="279" r:id="rId28"/>
    <p:sldId id="293" r:id="rId29"/>
    <p:sldId id="294" r:id="rId30"/>
    <p:sldId id="262" r:id="rId31"/>
    <p:sldId id="258" r:id="rId32"/>
    <p:sldId id="264" r:id="rId33"/>
    <p:sldId id="295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936" y="-9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590CE4-0A23-4540-BD81-0C43B2ACFFF4}" type="datetimeFigureOut">
              <a:rPr lang="en-US" smtClean="0"/>
              <a:pPr/>
              <a:t>8/2/11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F9273-FA3F-8D45-BF15-8CCA3979FDF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Good news for users, bad news for distributed systems nerds</a:t>
            </a:r>
          </a:p>
          <a:p>
            <a:r>
              <a:rPr lang="en-US" dirty="0" err="1" smtClean="0"/>
              <a:t>Filesystems</a:t>
            </a:r>
            <a:r>
              <a:rPr lang="en-US" dirty="0" smtClean="0"/>
              <a:t> take a decade to mature. Don’t expect this</a:t>
            </a:r>
            <a:r>
              <a:rPr lang="en-US" baseline="0" dirty="0" smtClean="0"/>
              <a:t> will be easier.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4F9273-FA3F-8D45-BF15-8CCA3979FDF3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31561-F7C8-3241-90D9-38A4770B9057}" type="datetimeFigureOut">
              <a:rPr lang="en-US" smtClean="0"/>
              <a:pPr/>
              <a:t>8/2/11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871DC-69DC-F34C-AE9B-DF0B1A9F2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31561-F7C8-3241-90D9-38A4770B9057}" type="datetimeFigureOut">
              <a:rPr lang="en-US" smtClean="0"/>
              <a:pPr/>
              <a:t>8/2/11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871DC-69DC-F34C-AE9B-DF0B1A9F2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31561-F7C8-3241-90D9-38A4770B9057}" type="datetimeFigureOut">
              <a:rPr lang="en-US" smtClean="0"/>
              <a:pPr/>
              <a:t>8/2/11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871DC-69DC-F34C-AE9B-DF0B1A9F2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31561-F7C8-3241-90D9-38A4770B9057}" type="datetimeFigureOut">
              <a:rPr lang="en-US" smtClean="0"/>
              <a:pPr/>
              <a:t>8/2/11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871DC-69DC-F34C-AE9B-DF0B1A9F2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31561-F7C8-3241-90D9-38A4770B9057}" type="datetimeFigureOut">
              <a:rPr lang="en-US" smtClean="0"/>
              <a:pPr/>
              <a:t>8/2/11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871DC-69DC-F34C-AE9B-DF0B1A9F2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31561-F7C8-3241-90D9-38A4770B9057}" type="datetimeFigureOut">
              <a:rPr lang="en-US" smtClean="0"/>
              <a:pPr/>
              <a:t>8/2/11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871DC-69DC-F34C-AE9B-DF0B1A9F2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31561-F7C8-3241-90D9-38A4770B9057}" type="datetimeFigureOut">
              <a:rPr lang="en-US" smtClean="0"/>
              <a:pPr/>
              <a:t>8/2/11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871DC-69DC-F34C-AE9B-DF0B1A9F2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31561-F7C8-3241-90D9-38A4770B9057}" type="datetimeFigureOut">
              <a:rPr lang="en-US" smtClean="0"/>
              <a:pPr/>
              <a:t>8/2/11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871DC-69DC-F34C-AE9B-DF0B1A9F2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31561-F7C8-3241-90D9-38A4770B9057}" type="datetimeFigureOut">
              <a:rPr lang="en-US" smtClean="0"/>
              <a:pPr/>
              <a:t>8/2/11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871DC-69DC-F34C-AE9B-DF0B1A9F2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31561-F7C8-3241-90D9-38A4770B9057}" type="datetimeFigureOut">
              <a:rPr lang="en-US" smtClean="0"/>
              <a:pPr/>
              <a:t>8/2/11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871DC-69DC-F34C-AE9B-DF0B1A9F2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31561-F7C8-3241-90D9-38A4770B9057}" type="datetimeFigureOut">
              <a:rPr lang="en-US" smtClean="0"/>
              <a:pPr/>
              <a:t>8/2/11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871DC-69DC-F34C-AE9B-DF0B1A9F2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 Neue Light"/>
              </a:defRPr>
            </a:lvl1pPr>
          </a:lstStyle>
          <a:p>
            <a:fld id="{FBF31561-F7C8-3241-90D9-38A4770B9057}" type="datetimeFigureOut">
              <a:rPr lang="en-US" smtClean="0"/>
              <a:pPr/>
              <a:t>8/2/11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 Neue Ligh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 Neue Light"/>
              </a:defRPr>
            </a:lvl1pPr>
          </a:lstStyle>
          <a:p>
            <a:fld id="{415871DC-69DC-F34C-AE9B-DF0B1A9F2F7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 Neue Ligh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 Neue Ligh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vetica Neue Ligh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 Neue Ligh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 Neue Ligh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 Neue Ligh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in/jaykreps" TargetMode="External"/><Relationship Id="rId4" Type="http://schemas.openxmlformats.org/officeDocument/2006/relationships/hyperlink" Target="http://twitter.com/jaykreps" TargetMode="External"/><Relationship Id="rId5" Type="http://schemas.openxmlformats.org/officeDocument/2006/relationships/hyperlink" Target="http://sna-projects.com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jay.kreps@gmail.com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Helvetica Neue Light"/>
              </a:rPr>
              <a:t>The Big Data Ecosystem at LinkedIn</a:t>
            </a:r>
            <a:endParaRPr lang="en-US" dirty="0">
              <a:latin typeface="Helvetica Neue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Helvetica Neue Light"/>
              </a:rPr>
              <a:t>Jay Kreps</a:t>
            </a:r>
            <a:endParaRPr lang="en-US" dirty="0">
              <a:latin typeface="Helvetica Neue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27300"/>
            <a:ext cx="8229600" cy="35988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This is (still) a very immature space. Which systems should we have?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6800"/>
            <a:ext cx="8229600" cy="2438400"/>
          </a:xfrm>
        </p:spPr>
        <p:txBody>
          <a:bodyPr/>
          <a:lstStyle/>
          <a:p>
            <a:r>
              <a:rPr lang="en-US" dirty="0" smtClean="0"/>
              <a:t>Infrastructure is sculpted by </a:t>
            </a:r>
            <a:r>
              <a:rPr lang="en-US" i="1" dirty="0" smtClean="0"/>
              <a:t>applications</a:t>
            </a:r>
            <a:r>
              <a:rPr lang="en-US" dirty="0" smtClean="0"/>
              <a:t> and </a:t>
            </a:r>
            <a:r>
              <a:rPr lang="en-US" i="1" dirty="0" smtClean="0"/>
              <a:t>constraints</a:t>
            </a:r>
          </a:p>
          <a:p>
            <a:r>
              <a:rPr lang="en-US" dirty="0" smtClean="0"/>
              <a:t>Projects are defined by trade-offs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Constraints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76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Hardware</a:t>
            </a:r>
          </a:p>
          <a:p>
            <a:pPr lvl="1"/>
            <a:r>
              <a:rPr lang="en-US" dirty="0" smtClean="0"/>
              <a:t>Jeff Dean: </a:t>
            </a:r>
            <a:r>
              <a:rPr lang="en-US" i="1" dirty="0" smtClean="0"/>
              <a:t>Numbers everyone should know</a:t>
            </a:r>
          </a:p>
          <a:p>
            <a:pPr lvl="1"/>
            <a:r>
              <a:rPr lang="en-US" dirty="0" smtClean="0"/>
              <a:t>David Patterson: </a:t>
            </a:r>
            <a:r>
              <a:rPr lang="en-US" i="1" dirty="0" smtClean="0"/>
              <a:t>Latency lags </a:t>
            </a:r>
            <a:r>
              <a:rPr lang="en-US" i="1" dirty="0"/>
              <a:t>b</a:t>
            </a:r>
            <a:r>
              <a:rPr lang="en-US" i="1" dirty="0" smtClean="0"/>
              <a:t>andwidth</a:t>
            </a:r>
          </a:p>
          <a:p>
            <a:pPr lvl="1"/>
            <a:r>
              <a:rPr lang="en-US" dirty="0" smtClean="0"/>
              <a:t>$$$</a:t>
            </a:r>
          </a:p>
          <a:p>
            <a:r>
              <a:rPr lang="en-US" dirty="0" smtClean="0"/>
              <a:t>Other</a:t>
            </a:r>
          </a:p>
          <a:p>
            <a:pPr lvl="1"/>
            <a:r>
              <a:rPr lang="en-US" dirty="0" smtClean="0"/>
              <a:t>Path dependence</a:t>
            </a:r>
          </a:p>
          <a:p>
            <a:pPr lvl="1"/>
            <a:r>
              <a:rPr lang="en-US" dirty="0" smtClean="0"/>
              <a:t>Complexity</a:t>
            </a:r>
          </a:p>
          <a:p>
            <a:pPr lvl="1"/>
            <a:r>
              <a:rPr lang="en-US" dirty="0" smtClean="0"/>
              <a:t>Resources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0" y="1705260"/>
            <a:ext cx="3606798" cy="44209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5900"/>
            <a:ext cx="8229600" cy="1143000"/>
          </a:xfrm>
        </p:spPr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Common categories of non-CRUD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Recommendations &amp; Matching</a:t>
            </a:r>
          </a:p>
          <a:p>
            <a:r>
              <a:rPr lang="en-US" dirty="0" smtClean="0"/>
              <a:t>Graphs</a:t>
            </a:r>
          </a:p>
          <a:p>
            <a:r>
              <a:rPr lang="en-US" dirty="0" smtClean="0"/>
              <a:t>Search</a:t>
            </a:r>
          </a:p>
          <a:p>
            <a:r>
              <a:rPr lang="en-US" dirty="0" smtClean="0"/>
              <a:t>Data Normalization</a:t>
            </a:r>
          </a:p>
          <a:p>
            <a:r>
              <a:rPr lang="en-US" dirty="0" smtClean="0"/>
              <a:t>News feed</a:t>
            </a:r>
          </a:p>
          <a:p>
            <a:r>
              <a:rPr lang="en-US" dirty="0" smtClean="0"/>
              <a:t>Analysis &amp; Monitoring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Social Graph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82" y="2393950"/>
            <a:ext cx="3455513" cy="2571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730" y="1608138"/>
            <a:ext cx="4930970" cy="39206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1417638"/>
            <a:ext cx="5575300" cy="49844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Recommendations: People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33538"/>
            <a:ext cx="5128894" cy="42719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300" y="1417639"/>
            <a:ext cx="2932283" cy="46402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Recommendations: Jobs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84339"/>
            <a:ext cx="5897759" cy="4297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190" y="1684339"/>
            <a:ext cx="2066610" cy="2368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190" y="4281892"/>
            <a:ext cx="2029595" cy="18903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Recommendations: Newsfeed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950" y="1417638"/>
            <a:ext cx="5505450" cy="53103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 Neue Light"/>
              </a:rPr>
              <a:t>Me</a:t>
            </a:r>
            <a:endParaRPr lang="en-US" dirty="0">
              <a:latin typeface="Helvetica Neue Light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Helvetica Neue Light"/>
              </a:rPr>
              <a:t>Background in data not infrastructure</a:t>
            </a:r>
          </a:p>
          <a:p>
            <a:r>
              <a:rPr lang="en-US" sz="3600" dirty="0" smtClean="0">
                <a:latin typeface="Helvetica Neue Light"/>
              </a:rPr>
              <a:t>LinkedIn’s SNA team</a:t>
            </a:r>
          </a:p>
          <a:p>
            <a:r>
              <a:rPr lang="en-US" sz="3600" dirty="0" smtClean="0">
                <a:latin typeface="Helvetica Neue Light"/>
              </a:rPr>
              <a:t>Original co-author of some LinkedIn open source projects (Voldemort, Azkaban, Kafka)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Normalization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0" y="1417638"/>
            <a:ext cx="6584117" cy="4722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Analytics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0" y="1417638"/>
            <a:ext cx="7169150" cy="4658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Infrastructure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Search</a:t>
            </a:r>
          </a:p>
          <a:p>
            <a:pPr lvl="1"/>
            <a:r>
              <a:rPr lang="en-US" dirty="0" err="1" smtClean="0"/>
              <a:t>Lucene</a:t>
            </a:r>
            <a:endParaRPr lang="en-US" dirty="0" smtClean="0"/>
          </a:p>
          <a:p>
            <a:pPr lvl="1"/>
            <a:r>
              <a:rPr lang="en-US" dirty="0" err="1" smtClean="0"/>
              <a:t>Bobo</a:t>
            </a:r>
            <a:r>
              <a:rPr lang="en-US" dirty="0" smtClean="0"/>
              <a:t> (facets), </a:t>
            </a:r>
            <a:r>
              <a:rPr lang="en-US" dirty="0" err="1" smtClean="0"/>
              <a:t>Zoie</a:t>
            </a:r>
            <a:r>
              <a:rPr lang="en-US" dirty="0" smtClean="0"/>
              <a:t> (real-time indexing), Sensei (distribution)</a:t>
            </a:r>
          </a:p>
          <a:p>
            <a:r>
              <a:rPr lang="en-US" dirty="0" smtClean="0"/>
              <a:t>Social Graph</a:t>
            </a:r>
          </a:p>
          <a:p>
            <a:r>
              <a:rPr lang="en-US" dirty="0" smtClean="0"/>
              <a:t>Storage</a:t>
            </a:r>
          </a:p>
          <a:p>
            <a:pPr lvl="1"/>
            <a:r>
              <a:rPr lang="en-US" dirty="0" smtClean="0"/>
              <a:t>Oracle</a:t>
            </a:r>
          </a:p>
          <a:p>
            <a:pPr lvl="1"/>
            <a:r>
              <a:rPr lang="en-US" dirty="0" smtClean="0"/>
              <a:t>Voldemort</a:t>
            </a:r>
          </a:p>
          <a:p>
            <a:pPr lvl="1"/>
            <a:r>
              <a:rPr lang="en-US" dirty="0" smtClean="0"/>
              <a:t>Espresso</a:t>
            </a:r>
          </a:p>
          <a:p>
            <a:r>
              <a:rPr lang="en-US" dirty="0" smtClean="0"/>
              <a:t>Streams</a:t>
            </a:r>
          </a:p>
          <a:p>
            <a:pPr lvl="1"/>
            <a:r>
              <a:rPr lang="en-US" dirty="0" err="1" smtClean="0"/>
              <a:t>Databus</a:t>
            </a:r>
            <a:endParaRPr lang="en-US" dirty="0" smtClean="0"/>
          </a:p>
          <a:p>
            <a:pPr lvl="1"/>
            <a:r>
              <a:rPr lang="en-US" dirty="0" smtClean="0"/>
              <a:t>Kafka</a:t>
            </a:r>
          </a:p>
          <a:p>
            <a:r>
              <a:rPr lang="en-US" dirty="0" smtClean="0"/>
              <a:t>Offline</a:t>
            </a:r>
          </a:p>
          <a:p>
            <a:pPr lvl="1"/>
            <a:r>
              <a:rPr lang="en-US" dirty="0" smtClean="0"/>
              <a:t>Hadoop &amp; friends (Pig, Hive, Azkaban, etc)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Major Paradigms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Request/Response</a:t>
            </a:r>
          </a:p>
          <a:p>
            <a:pPr lvl="1"/>
            <a:r>
              <a:rPr lang="en-US" dirty="0" smtClean="0"/>
              <a:t>Search</a:t>
            </a:r>
          </a:p>
          <a:p>
            <a:pPr lvl="1"/>
            <a:r>
              <a:rPr lang="en-US" dirty="0" smtClean="0"/>
              <a:t>Social Graph</a:t>
            </a:r>
          </a:p>
          <a:p>
            <a:pPr lvl="1"/>
            <a:r>
              <a:rPr lang="en-US" dirty="0" smtClean="0"/>
              <a:t>Storage</a:t>
            </a:r>
          </a:p>
          <a:p>
            <a:r>
              <a:rPr lang="en-US" dirty="0" smtClean="0"/>
              <a:t>Streams</a:t>
            </a:r>
          </a:p>
          <a:p>
            <a:pPr lvl="1"/>
            <a:r>
              <a:rPr lang="en-US" dirty="0" smtClean="0"/>
              <a:t>Kafka</a:t>
            </a:r>
          </a:p>
          <a:p>
            <a:r>
              <a:rPr lang="en-US" dirty="0" smtClean="0"/>
              <a:t>Batch</a:t>
            </a:r>
          </a:p>
          <a:p>
            <a:pPr lvl="1"/>
            <a:r>
              <a:rPr lang="en-US" dirty="0" smtClean="0"/>
              <a:t>Hadoop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Most features are multi-paradigm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1417638"/>
            <a:ext cx="5943600" cy="49505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Request/Response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Search</a:t>
            </a:r>
          </a:p>
          <a:p>
            <a:r>
              <a:rPr lang="en-US" dirty="0" smtClean="0"/>
              <a:t>Social Graph</a:t>
            </a:r>
          </a:p>
          <a:p>
            <a:r>
              <a:rPr lang="en-US" dirty="0" smtClean="0"/>
              <a:t>Storage</a:t>
            </a:r>
          </a:p>
          <a:p>
            <a:pPr lvl="1"/>
            <a:r>
              <a:rPr lang="en-US" dirty="0" smtClean="0"/>
              <a:t>Voldemort</a:t>
            </a:r>
          </a:p>
          <a:p>
            <a:pPr lvl="1"/>
            <a:r>
              <a:rPr lang="en-US" dirty="0" smtClean="0"/>
              <a:t>Espresso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Request/Response Patterns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Broker, scatter-gather</a:t>
            </a:r>
          </a:p>
          <a:p>
            <a:pPr lvl="1"/>
            <a:r>
              <a:rPr lang="en-US" dirty="0" smtClean="0"/>
              <a:t>Storage systems: only </a:t>
            </a:r>
          </a:p>
          <a:p>
            <a:r>
              <a:rPr lang="en-US" dirty="0" smtClean="0"/>
              <a:t>Partitioning strategy</a:t>
            </a:r>
          </a:p>
          <a:p>
            <a:r>
              <a:rPr lang="en-US" dirty="0" smtClean="0"/>
              <a:t>Latency oriented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Batch: Hadoop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Uses</a:t>
            </a:r>
          </a:p>
          <a:p>
            <a:pPr lvl="1"/>
            <a:r>
              <a:rPr lang="en-US" dirty="0" smtClean="0"/>
              <a:t>Ad hoc</a:t>
            </a:r>
          </a:p>
          <a:p>
            <a:pPr lvl="1"/>
            <a:r>
              <a:rPr lang="en-US" dirty="0" smtClean="0"/>
              <a:t>Production batch</a:t>
            </a:r>
          </a:p>
          <a:p>
            <a:r>
              <a:rPr lang="en-US" dirty="0" smtClean="0"/>
              <a:t>Ecosystem</a:t>
            </a:r>
          </a:p>
          <a:p>
            <a:pPr lvl="2"/>
            <a:r>
              <a:rPr lang="en-US" dirty="0" smtClean="0"/>
              <a:t>Hive, Pig</a:t>
            </a:r>
          </a:p>
          <a:p>
            <a:pPr lvl="2"/>
            <a:r>
              <a:rPr lang="en-US" dirty="0" smtClean="0"/>
              <a:t>Azkaban (workflow)</a:t>
            </a:r>
          </a:p>
          <a:p>
            <a:pPr lvl="2"/>
            <a:r>
              <a:rPr lang="en-US" dirty="0" smtClean="0"/>
              <a:t>Avro data</a:t>
            </a:r>
          </a:p>
          <a:p>
            <a:pPr lvl="2"/>
            <a:r>
              <a:rPr lang="en-US" dirty="0" smtClean="0"/>
              <a:t>Data in: Kafka</a:t>
            </a:r>
          </a:p>
          <a:p>
            <a:pPr lvl="2"/>
            <a:r>
              <a:rPr lang="en-US" dirty="0" smtClean="0"/>
              <a:t>Data out: Voldemort, Kafka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4218" y="1862138"/>
            <a:ext cx="4282582" cy="32559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do batch if you have real-time?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56100" cy="4525963"/>
          </a:xfrm>
        </p:spPr>
        <p:txBody>
          <a:bodyPr/>
          <a:lstStyle/>
          <a:p>
            <a:r>
              <a:rPr lang="en-US" dirty="0" smtClean="0"/>
              <a:t>Batch advantages</a:t>
            </a:r>
          </a:p>
          <a:p>
            <a:pPr lvl="1"/>
            <a:r>
              <a:rPr lang="en-US" dirty="0" smtClean="0"/>
              <a:t>Safety</a:t>
            </a:r>
          </a:p>
          <a:p>
            <a:pPr lvl="1"/>
            <a:r>
              <a:rPr lang="en-US" dirty="0" smtClean="0"/>
              <a:t>Easy</a:t>
            </a:r>
          </a:p>
          <a:p>
            <a:pPr lvl="1"/>
            <a:r>
              <a:rPr lang="en-US" dirty="0" smtClean="0"/>
              <a:t>Throughput</a:t>
            </a:r>
          </a:p>
          <a:p>
            <a:pPr lvl="1"/>
            <a:r>
              <a:rPr lang="en-US" dirty="0" smtClean="0"/>
              <a:t>Simplicity</a:t>
            </a:r>
          </a:p>
          <a:p>
            <a:pPr lvl="1"/>
            <a:r>
              <a:rPr lang="en-US" dirty="0" smtClean="0"/>
              <a:t>Economics</a:t>
            </a:r>
          </a:p>
          <a:p>
            <a:r>
              <a:rPr lang="en-US" dirty="0" smtClean="0"/>
              <a:t>Tricky bit: engineering the data cycle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862" y="1223962"/>
            <a:ext cx="4148138" cy="4148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streaming?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have to glue all these systems together</a:t>
            </a:r>
          </a:p>
          <a:p>
            <a:r>
              <a:rPr lang="en-US" dirty="0" smtClean="0"/>
              <a:t>Throughput as good as batch</a:t>
            </a:r>
          </a:p>
          <a:p>
            <a:r>
              <a:rPr lang="en-US" dirty="0" smtClean="0"/>
              <a:t>Latency much better</a:t>
            </a:r>
          </a:p>
          <a:p>
            <a:r>
              <a:rPr lang="en-US" dirty="0" smtClean="0"/>
              <a:t>Metaphor more natural for low latency than Hadoop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201" y="4181476"/>
            <a:ext cx="1994813" cy="2236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are in a renaissance of data infrastructure.</a:t>
            </a:r>
          </a:p>
          <a:p>
            <a:r>
              <a:rPr lang="en-US" dirty="0" smtClean="0"/>
              <a:t>How do all these pieces fit together?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3517900"/>
            <a:ext cx="3200400" cy="3110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makes successful infrastructure systems?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Operability and Operations</a:t>
            </a:r>
          </a:p>
          <a:p>
            <a:r>
              <a:rPr lang="en-US" dirty="0" smtClean="0"/>
              <a:t>Monitoring</a:t>
            </a:r>
          </a:p>
          <a:p>
            <a:r>
              <a:rPr lang="en-US" dirty="0" smtClean="0"/>
              <a:t>Simplicity</a:t>
            </a:r>
          </a:p>
          <a:p>
            <a:r>
              <a:rPr lang="en-US" dirty="0" smtClean="0"/>
              <a:t>Documentation</a:t>
            </a:r>
          </a:p>
          <a:p>
            <a:r>
              <a:rPr lang="en-US" dirty="0" smtClean="0"/>
              <a:t>Broad adoption</a:t>
            </a:r>
          </a:p>
          <a:p>
            <a:r>
              <a:rPr lang="en-US" dirty="0" smtClean="0"/>
              <a:t>Lazy users</a:t>
            </a:r>
          </a:p>
          <a:p>
            <a:r>
              <a:rPr lang="en-US" i="1" dirty="0" smtClean="0"/>
              <a:t>Open source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Source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 &gt; Infrastructure</a:t>
            </a:r>
          </a:p>
          <a:p>
            <a:r>
              <a:rPr lang="en-US" dirty="0" smtClean="0"/>
              <a:t>Open source creates better code—even with few outside contributors</a:t>
            </a:r>
          </a:p>
          <a:p>
            <a:r>
              <a:rPr lang="en-US" dirty="0" smtClean="0"/>
              <a:t>Commercial infrastructure not interesting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Source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We made</a:t>
            </a:r>
          </a:p>
          <a:p>
            <a:pPr lvl="1"/>
            <a:r>
              <a:rPr lang="en-US" dirty="0" smtClean="0"/>
              <a:t>Voldemort: Key/Value storage</a:t>
            </a:r>
          </a:p>
          <a:p>
            <a:pPr lvl="1"/>
            <a:r>
              <a:rPr lang="en-US" dirty="0" smtClean="0"/>
              <a:t>Sensei, </a:t>
            </a:r>
            <a:r>
              <a:rPr lang="en-US" dirty="0" err="1" smtClean="0"/>
              <a:t>Bobo</a:t>
            </a:r>
            <a:r>
              <a:rPr lang="en-US" dirty="0" smtClean="0"/>
              <a:t>, </a:t>
            </a:r>
            <a:r>
              <a:rPr lang="en-US" dirty="0" err="1" smtClean="0"/>
              <a:t>Zoie</a:t>
            </a:r>
            <a:r>
              <a:rPr lang="en-US" dirty="0" smtClean="0"/>
              <a:t>: Elastic, faceted, real-time search with </a:t>
            </a:r>
            <a:r>
              <a:rPr lang="en-US" dirty="0" err="1" smtClean="0"/>
              <a:t>Lucene</a:t>
            </a:r>
            <a:endParaRPr lang="en-US" dirty="0" smtClean="0"/>
          </a:p>
          <a:p>
            <a:pPr lvl="1"/>
            <a:r>
              <a:rPr lang="en-US" dirty="0" smtClean="0"/>
              <a:t>Kafka: Persistent, distributed data streams</a:t>
            </a:r>
          </a:p>
          <a:p>
            <a:pPr lvl="1"/>
            <a:r>
              <a:rPr lang="en-US" dirty="0" smtClean="0"/>
              <a:t>Norbert: Cluster aware RPC, load balancing, and group membership</a:t>
            </a:r>
          </a:p>
          <a:p>
            <a:pPr lvl="1"/>
            <a:r>
              <a:rPr lang="en-US" dirty="0" smtClean="0"/>
              <a:t>And others…</a:t>
            </a:r>
          </a:p>
          <a:p>
            <a:r>
              <a:rPr lang="en-US" dirty="0" smtClean="0"/>
              <a:t>We stole</a:t>
            </a:r>
          </a:p>
          <a:p>
            <a:pPr lvl="1"/>
            <a:r>
              <a:rPr lang="en-US" dirty="0" smtClean="0"/>
              <a:t>Hadoop, Pig, Hive</a:t>
            </a:r>
          </a:p>
          <a:p>
            <a:pPr lvl="1"/>
            <a:r>
              <a:rPr lang="en-US" dirty="0" err="1" smtClean="0"/>
              <a:t>Lucene</a:t>
            </a:r>
            <a:endParaRPr lang="en-US" dirty="0" smtClean="0"/>
          </a:p>
          <a:p>
            <a:pPr lvl="1"/>
            <a:r>
              <a:rPr lang="en-US" dirty="0" err="1" smtClean="0"/>
              <a:t>Netty</a:t>
            </a:r>
            <a:r>
              <a:rPr lang="en-US" dirty="0" smtClean="0"/>
              <a:t>, Jetty</a:t>
            </a:r>
          </a:p>
          <a:p>
            <a:pPr lvl="1"/>
            <a:r>
              <a:rPr lang="en-US" dirty="0" smtClean="0"/>
              <a:t>Zookeeper</a:t>
            </a:r>
          </a:p>
          <a:p>
            <a:pPr lvl="1"/>
            <a:r>
              <a:rPr lang="en-US" dirty="0" smtClean="0"/>
              <a:t>Avro</a:t>
            </a:r>
          </a:p>
          <a:p>
            <a:pPr lvl="1"/>
            <a:r>
              <a:rPr lang="en-US" dirty="0" smtClean="0"/>
              <a:t>Apache Traffic Server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>
                <a:hlinkClick r:id="rId2"/>
              </a:rPr>
              <a:t>j</a:t>
            </a:r>
            <a:r>
              <a:rPr lang="en-US" dirty="0" smtClean="0">
                <a:hlinkClick r:id="rId2"/>
              </a:rPr>
              <a:t>ay.kreps@gmail.com</a:t>
            </a:r>
            <a:endParaRPr lang="en-US" dirty="0" smtClean="0"/>
          </a:p>
          <a:p>
            <a:pPr algn="ctr">
              <a:buNone/>
            </a:pPr>
            <a:r>
              <a:rPr lang="en-US" dirty="0" smtClean="0">
                <a:hlinkClick r:id="rId3"/>
              </a:rPr>
              <a:t>http://www.linkedin.com/in/jaykreps</a:t>
            </a:r>
            <a:endParaRPr lang="en-US" dirty="0" smtClean="0"/>
          </a:p>
          <a:p>
            <a:pPr algn="ctr">
              <a:buNone/>
            </a:pPr>
            <a:r>
              <a:rPr lang="en-US" dirty="0" smtClean="0">
                <a:hlinkClick r:id="rId4"/>
              </a:rPr>
              <a:t>http://twitter.com/jaykreps</a:t>
            </a:r>
            <a:endParaRPr lang="en-US" dirty="0" smtClean="0"/>
          </a:p>
          <a:p>
            <a:pPr algn="ctr">
              <a:buNone/>
            </a:pPr>
            <a:r>
              <a:rPr lang="en-US" dirty="0" smtClean="0">
                <a:hlinkClick r:id="rId5"/>
              </a:rPr>
              <a:t>http://sna-projects.com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6800"/>
            <a:ext cx="8229600" cy="37893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dirty="0" smtClean="0"/>
              <a:t>Why the current obsession with “Big Data”?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95500"/>
            <a:ext cx="8229600" cy="4030663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The goal of modern data infrastructure is to make many small computers act like one big one.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4253949"/>
            <a:ext cx="2705100" cy="18722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500" y="4253949"/>
            <a:ext cx="2705100" cy="1872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00" y="4253949"/>
            <a:ext cx="2705100" cy="1872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Old Picture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750" y="1762412"/>
            <a:ext cx="2647950" cy="4320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New Picture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1417638"/>
            <a:ext cx="7670800" cy="49393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Polyglot persistence?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150" y="1417638"/>
            <a:ext cx="3917950" cy="50224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Infrastructure Icebergs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90k lines of tooling and monitoring, 30k lines of logic</a:t>
            </a:r>
          </a:p>
          <a:p>
            <a:r>
              <a:rPr lang="en-US" sz="2800" dirty="0" smtClean="0"/>
              <a:t>Dedicated engineers, operations</a:t>
            </a:r>
          </a:p>
          <a:p>
            <a:r>
              <a:rPr lang="en-US" sz="2800" dirty="0" smtClean="0"/>
              <a:t>Training</a:t>
            </a:r>
          </a:p>
          <a:p>
            <a:r>
              <a:rPr lang="en-US" sz="2800" dirty="0" smtClean="0"/>
              <a:t>First three nines come from operations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4227512"/>
            <a:ext cx="6921500" cy="23090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4167</TotalTime>
  <Words>526</Words>
  <Application>Microsoft Macintosh PowerPoint</Application>
  <PresentationFormat>On-screen Show (4:3)</PresentationFormat>
  <Paragraphs>138</Paragraphs>
  <Slides>33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The Big Data Ecosystem at LinkedIn</vt:lpstr>
      <vt:lpstr>Me</vt:lpstr>
      <vt:lpstr>This Talk</vt:lpstr>
      <vt:lpstr>Slide 4</vt:lpstr>
      <vt:lpstr>Slide 5</vt:lpstr>
      <vt:lpstr>The Old Picture</vt:lpstr>
      <vt:lpstr>The New Picture</vt:lpstr>
      <vt:lpstr>Polyglot persistence?</vt:lpstr>
      <vt:lpstr>Infrastructure Icebergs</vt:lpstr>
      <vt:lpstr>Slide 10</vt:lpstr>
      <vt:lpstr>Slide 11</vt:lpstr>
      <vt:lpstr>Constraints</vt:lpstr>
      <vt:lpstr>Applications</vt:lpstr>
      <vt:lpstr>Common categories of non-CRUD</vt:lpstr>
      <vt:lpstr>Social Graph</vt:lpstr>
      <vt:lpstr>Search</vt:lpstr>
      <vt:lpstr>Recommendations: People</vt:lpstr>
      <vt:lpstr>Recommendations: Jobs</vt:lpstr>
      <vt:lpstr>Recommendations: Newsfeed</vt:lpstr>
      <vt:lpstr>Data Normalization</vt:lpstr>
      <vt:lpstr>Analytics</vt:lpstr>
      <vt:lpstr>Infrastructure</vt:lpstr>
      <vt:lpstr>Three Major Paradigms</vt:lpstr>
      <vt:lpstr>Most features are multi-paradigm</vt:lpstr>
      <vt:lpstr>Request/Response</vt:lpstr>
      <vt:lpstr>Request/Response Patterns</vt:lpstr>
      <vt:lpstr>Batch: Hadoop</vt:lpstr>
      <vt:lpstr>Why do batch if you have real-time?</vt:lpstr>
      <vt:lpstr>Why do streaming?</vt:lpstr>
      <vt:lpstr>What makes successful infrastructure systems?</vt:lpstr>
      <vt:lpstr>Open Source</vt:lpstr>
      <vt:lpstr>Open Source Projects</vt:lpstr>
      <vt:lpstr>The End</vt:lpstr>
    </vt:vector>
  </TitlesOfParts>
  <Company>LinkedIn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Big Data Ecosystem at LinkedIn</dc:title>
  <dc:creator>Jay Kreps</dc:creator>
  <cp:lastModifiedBy>Shirley Bailes</cp:lastModifiedBy>
  <cp:revision>5</cp:revision>
  <dcterms:created xsi:type="dcterms:W3CDTF">2011-08-02T15:36:26Z</dcterms:created>
  <dcterms:modified xsi:type="dcterms:W3CDTF">2011-08-02T15:38:57Z</dcterms:modified>
</cp:coreProperties>
</file>